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2" r:id="rId4"/>
    <p:sldId id="266" r:id="rId5"/>
    <p:sldId id="267" r:id="rId6"/>
    <p:sldId id="268" r:id="rId7"/>
    <p:sldId id="257" r:id="rId8"/>
    <p:sldId id="259" r:id="rId9"/>
    <p:sldId id="271" r:id="rId10"/>
    <p:sldId id="260" r:id="rId11"/>
    <p:sldId id="270" r:id="rId12"/>
    <p:sldId id="258" r:id="rId13"/>
    <p:sldId id="26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9333EF-912C-41E8-BA11-647514FA3D73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357694"/>
            <a:ext cx="9001156" cy="17526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«Дайте мне точку опоры и я сдвину Землю»</a:t>
            </a:r>
          </a:p>
          <a:p>
            <a:pPr algn="r"/>
            <a:endParaRPr lang="ru-RU" sz="2000" i="1" dirty="0" smtClean="0"/>
          </a:p>
          <a:p>
            <a:pPr algn="r"/>
            <a:r>
              <a:rPr lang="ru-RU" sz="2000" i="1" dirty="0" smtClean="0"/>
              <a:t>Архимед</a:t>
            </a:r>
            <a:endParaRPr lang="ru-RU" sz="2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85728"/>
            <a:ext cx="7143800" cy="2215991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рычаг</a:t>
            </a:r>
            <a:endParaRPr lang="ru-RU" sz="13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4285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МБОУ СОШ №1 г. Березники Пермского края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5857892"/>
            <a:ext cx="2517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Рожнева</a:t>
            </a:r>
            <a:r>
              <a:rPr lang="ru-RU" sz="2400" dirty="0" smtClean="0"/>
              <a:t> ЛВ </a:t>
            </a:r>
          </a:p>
          <a:p>
            <a:r>
              <a:rPr lang="ru-RU" sz="2400" dirty="0" smtClean="0"/>
              <a:t>учитель физики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рычаг"/>
          <p:cNvPicPr>
            <a:picLocks noChangeAspect="1" noChangeArrowheads="1"/>
          </p:cNvPicPr>
          <p:nvPr/>
        </p:nvPicPr>
        <p:blipFill>
          <a:blip r:embed="rId2"/>
          <a:srcRect l="4984" t="60158" r="49567" b="22885"/>
          <a:stretch>
            <a:fillRect/>
          </a:stretch>
        </p:blipFill>
        <p:spPr bwMode="auto">
          <a:xfrm>
            <a:off x="357158" y="1000108"/>
            <a:ext cx="8286808" cy="33810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464344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Нагрузка приложена между точкой опоры и точкой приложения силы (тачка, щипцы)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Виды рычагов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Рычаги второго рода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9" descr="204"/>
          <p:cNvPicPr>
            <a:picLocks noChangeAspect="1" noChangeArrowheads="1"/>
          </p:cNvPicPr>
          <p:nvPr/>
        </p:nvPicPr>
        <p:blipFill>
          <a:blip r:embed="rId2"/>
          <a:srcRect l="14925" t="45192" r="10519" b="39455"/>
          <a:stretch>
            <a:fillRect/>
          </a:stretch>
        </p:blipFill>
        <p:spPr bwMode="auto">
          <a:xfrm>
            <a:off x="0" y="3773454"/>
            <a:ext cx="9144000" cy="3084546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Picture 7" descr="f_ka01?path=unit_support%2Fteacher_support%2Fteacher_web_site%2Fp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440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15b-i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34577"/>
            <a:ext cx="9144000" cy="582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00100" y="1357298"/>
            <a:ext cx="7643866" cy="500066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428992" y="1857364"/>
            <a:ext cx="792162" cy="11525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071538" y="1857364"/>
            <a:ext cx="0" cy="20161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8572528" y="1857364"/>
            <a:ext cx="0" cy="10080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214282" y="3214686"/>
          <a:ext cx="723900" cy="1057275"/>
        </p:xfrm>
        <a:graphic>
          <a:graphicData uri="http://schemas.openxmlformats.org/presentationml/2006/ole">
            <p:oleObj spid="_x0000_s1026" name="Формула" r:id="rId3" imgW="164880" imgH="241200" progId="Equation.3">
              <p:embed/>
            </p:oleObj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7786710" y="2357430"/>
          <a:ext cx="779462" cy="1057275"/>
        </p:xfrm>
        <a:graphic>
          <a:graphicData uri="http://schemas.openxmlformats.org/presentationml/2006/ole">
            <p:oleObj spid="_x0000_s1027" name="Формула" r:id="rId4" imgW="177480" imgH="241200" progId="Equation.3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2143108" y="142852"/>
          <a:ext cx="501650" cy="944562"/>
        </p:xfrm>
        <a:graphic>
          <a:graphicData uri="http://schemas.openxmlformats.org/presentationml/2006/ole">
            <p:oleObj spid="_x0000_s1028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6000760" y="214290"/>
          <a:ext cx="612775" cy="944563"/>
        </p:xfrm>
        <a:graphic>
          <a:graphicData uri="http://schemas.openxmlformats.org/presentationml/2006/ole">
            <p:oleObj spid="_x0000_s1029" name="Формула" r:id="rId6" imgW="139680" imgH="215640" progId="Equation.3">
              <p:embed/>
            </p:oleObj>
          </a:graphicData>
        </a:graphic>
      </p:graphicFrame>
      <p:sp>
        <p:nvSpPr>
          <p:cNvPr id="2062" name="AutoShape 14"/>
          <p:cNvSpPr>
            <a:spLocks/>
          </p:cNvSpPr>
          <p:nvPr/>
        </p:nvSpPr>
        <p:spPr bwMode="auto">
          <a:xfrm rot="5400000">
            <a:off x="2250266" y="-178617"/>
            <a:ext cx="285752" cy="2786084"/>
          </a:xfrm>
          <a:prstGeom prst="leftBrace">
            <a:avLst>
              <a:gd name="adj1" fmla="val 4175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AutoShape 15"/>
          <p:cNvSpPr>
            <a:spLocks/>
          </p:cNvSpPr>
          <p:nvPr/>
        </p:nvSpPr>
        <p:spPr bwMode="auto">
          <a:xfrm rot="5400000">
            <a:off x="6036480" y="-1178749"/>
            <a:ext cx="285749" cy="4786346"/>
          </a:xfrm>
          <a:prstGeom prst="leftBrace">
            <a:avLst>
              <a:gd name="adj1" fmla="val 81078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66" name="Object 18"/>
          <p:cNvGraphicFramePr>
            <a:graphicFrameLocks noChangeAspect="1"/>
          </p:cNvGraphicFramePr>
          <p:nvPr/>
        </p:nvGraphicFramePr>
        <p:xfrm>
          <a:off x="1643042" y="3929066"/>
          <a:ext cx="3324222" cy="1067337"/>
        </p:xfrm>
        <a:graphic>
          <a:graphicData uri="http://schemas.openxmlformats.org/presentationml/2006/ole">
            <p:oleObj spid="_x0000_s1030" name="Формула" r:id="rId7" imgW="672840" imgH="215640" progId="Equation.3">
              <p:embed/>
            </p:oleObj>
          </a:graphicData>
        </a:graphic>
      </p:graphicFrame>
      <p:graphicFrame>
        <p:nvGraphicFramePr>
          <p:cNvPr id="2067" name="Object 19"/>
          <p:cNvGraphicFramePr>
            <a:graphicFrameLocks noChangeAspect="1"/>
          </p:cNvGraphicFramePr>
          <p:nvPr/>
        </p:nvGraphicFramePr>
        <p:xfrm>
          <a:off x="1714480" y="5072074"/>
          <a:ext cx="3530598" cy="1054349"/>
        </p:xfrm>
        <a:graphic>
          <a:graphicData uri="http://schemas.openxmlformats.org/presentationml/2006/ole">
            <p:oleObj spid="_x0000_s1031" name="Формула" r:id="rId8" imgW="723600" imgH="215640" progId="Equation.3">
              <p:embed/>
            </p:oleObj>
          </a:graphicData>
        </a:graphic>
      </p:graphicFrame>
      <p:sp>
        <p:nvSpPr>
          <p:cNvPr id="2068" name="AutoShape 20"/>
          <p:cNvSpPr>
            <a:spLocks/>
          </p:cNvSpPr>
          <p:nvPr/>
        </p:nvSpPr>
        <p:spPr bwMode="auto">
          <a:xfrm>
            <a:off x="5286380" y="4214818"/>
            <a:ext cx="214314" cy="1857388"/>
          </a:xfrm>
          <a:prstGeom prst="rightBrace">
            <a:avLst>
              <a:gd name="adj1" fmla="val 15129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500694" y="4857760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/>
              <a:t>- моменты сил</a:t>
            </a: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6143636" y="1428736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3786182" y="1428736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3143248"/>
            <a:ext cx="7286676" cy="18573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8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3300"/>
                </a:solidFill>
              </a:rPr>
              <a:t>Правило равновесия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500166" y="1500174"/>
          <a:ext cx="6429420" cy="1736723"/>
        </p:xfrm>
        <a:graphic>
          <a:graphicData uri="http://schemas.openxmlformats.org/presentationml/2006/ole">
            <p:oleObj spid="_x0000_s2050" name="Формула" r:id="rId3" imgW="583920" imgH="21564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1142976" y="3143248"/>
          <a:ext cx="7000924" cy="1817687"/>
        </p:xfrm>
        <a:graphic>
          <a:graphicData uri="http://schemas.openxmlformats.org/presentationml/2006/ole">
            <p:oleObj spid="_x0000_s2051" name="Формула" r:id="rId4" imgW="7999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Домашнее задание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001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1. § </a:t>
            </a:r>
            <a:r>
              <a:rPr lang="ru-RU" sz="2800" b="1" dirty="0"/>
              <a:t>55, 56</a:t>
            </a:r>
          </a:p>
          <a:p>
            <a:pPr lvl="0"/>
            <a:r>
              <a:rPr lang="ru-RU" sz="2800" b="1" dirty="0" smtClean="0"/>
              <a:t>2. Измерьте </a:t>
            </a:r>
            <a:r>
              <a:rPr lang="ru-RU" sz="2800" b="1" dirty="0"/>
              <a:t>с помощью линейки плечи рычага (ножниц, гаечного ключа, гвоздодера, ножниц по металлу) и определите выигрыш в силе выбранных  простых механизмов.</a:t>
            </a:r>
          </a:p>
          <a:p>
            <a:pPr lvl="0"/>
            <a:r>
              <a:rPr lang="ru-RU" sz="2800" b="1" dirty="0" smtClean="0"/>
              <a:t>3. Найдите </a:t>
            </a:r>
            <a:r>
              <a:rPr lang="ru-RU" sz="2800" b="1" dirty="0"/>
              <a:t>у рычагов двух видов сходства и  различия.</a:t>
            </a:r>
          </a:p>
          <a:p>
            <a:pPr lvl="0"/>
            <a:r>
              <a:rPr lang="ru-RU" sz="2800" b="1" dirty="0" smtClean="0"/>
              <a:t>4. Упр</a:t>
            </a:r>
            <a:r>
              <a:rPr lang="ru-RU" sz="2800" b="1" dirty="0"/>
              <a:t>. 30 (1,5</a:t>
            </a:r>
            <a:r>
              <a:rPr lang="ru-RU" sz="2800" b="1" dirty="0" smtClean="0"/>
              <a:t>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64294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литература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500174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/>
              <a:t>1. А.В</a:t>
            </a:r>
            <a:r>
              <a:rPr lang="ru-RU" sz="3200" b="1" i="1" dirty="0"/>
              <a:t>. </a:t>
            </a:r>
            <a:r>
              <a:rPr lang="ru-RU" sz="3200" b="1" i="1" dirty="0" err="1"/>
              <a:t>Перышкин</a:t>
            </a:r>
            <a:r>
              <a:rPr lang="ru-RU" sz="3200" b="1" i="1" dirty="0"/>
              <a:t> «Физика 7»</a:t>
            </a:r>
          </a:p>
          <a:p>
            <a:pPr>
              <a:defRPr/>
            </a:pPr>
            <a:r>
              <a:rPr lang="ru-RU" sz="3200" b="1" i="1" dirty="0" smtClean="0"/>
              <a:t>2. Л</a:t>
            </a:r>
            <a:r>
              <a:rPr lang="en-US" sz="3200" b="1" i="1" dirty="0"/>
              <a:t>.</a:t>
            </a:r>
            <a:r>
              <a:rPr lang="ru-RU" sz="3200" b="1" i="1" dirty="0"/>
              <a:t>Д</a:t>
            </a:r>
            <a:r>
              <a:rPr lang="en-US" sz="3200" b="1" i="1" dirty="0"/>
              <a:t>.</a:t>
            </a:r>
            <a:r>
              <a:rPr lang="ru-RU" sz="3200" b="1" i="1" dirty="0"/>
              <a:t> Ландау «Физика 7 класс</a:t>
            </a:r>
            <a:r>
              <a:rPr lang="ru-RU" sz="3200" b="1" i="1" dirty="0" smtClean="0"/>
              <a:t>»</a:t>
            </a:r>
          </a:p>
          <a:p>
            <a:pPr>
              <a:defRPr/>
            </a:pPr>
            <a:r>
              <a:rPr lang="ru-RU" sz="3200" b="1" i="1" dirty="0" smtClean="0"/>
              <a:t>3. Интернет ресурсы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1" y="404813"/>
            <a:ext cx="392905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 незапамятных времен люди используют для совершения механической работы различные приспособления </a:t>
            </a:r>
            <a:endParaRPr lang="ru-RU" sz="3200" b="1" dirty="0" smtClean="0"/>
          </a:p>
          <a:p>
            <a:pPr>
              <a:spcBef>
                <a:spcPct val="50000"/>
              </a:spcBef>
            </a:pPr>
            <a:r>
              <a:rPr lang="ru-RU" sz="3200" b="1" dirty="0" smtClean="0"/>
              <a:t> </a:t>
            </a:r>
            <a:endParaRPr lang="ru-RU" sz="1600" dirty="0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0"/>
            <a:ext cx="5286380" cy="628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627322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/>
              <a:t> механизмы - греч. "</a:t>
            </a:r>
            <a:r>
              <a:rPr lang="ru-RU" sz="2400" b="1" i="1" dirty="0" err="1" smtClean="0"/>
              <a:t>механэ</a:t>
            </a:r>
            <a:r>
              <a:rPr lang="ru-RU" sz="2400" b="1" i="1" dirty="0" smtClean="0"/>
              <a:t>" - машина, орудие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Как древние люди построили пирамиды в Египте?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Пирамида Хеопса высотой 146,6 м, </a:t>
            </a:r>
          </a:p>
          <a:p>
            <a:pPr algn="ctr"/>
            <a:r>
              <a:rPr lang="ru-RU" sz="3600" b="1" dirty="0" smtClean="0"/>
              <a:t>каждая сторона основания 230 м, </a:t>
            </a:r>
          </a:p>
          <a:p>
            <a:pPr algn="ctr"/>
            <a:r>
              <a:rPr lang="ru-RU" sz="3600" b="1" dirty="0" smtClean="0"/>
              <a:t>масса блоков от 2,5 до 15 тонн</a:t>
            </a:r>
            <a:endParaRPr lang="ru-RU" sz="3600" b="1" dirty="0"/>
          </a:p>
        </p:txBody>
      </p:sp>
      <p:pic>
        <p:nvPicPr>
          <p:cNvPr id="4" name="Picture 12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285860"/>
            <a:ext cx="8358246" cy="385765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237474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4143372" y="142852"/>
            <a:ext cx="50006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  </a:t>
            </a:r>
            <a:r>
              <a:rPr lang="ru-RU" sz="2400" b="1" dirty="0" smtClean="0"/>
              <a:t>Архимед </a:t>
            </a:r>
            <a:r>
              <a:rPr lang="ru-RU" sz="2400" b="1" dirty="0"/>
              <a:t>родился в Сиракузах – богатом торговом городе Сицилии. Отцом его был астроном Фидий, который привил сыну с детства любовь к математике, механике и астрономии. Уже при жизни Архимеда вокруг его имени создавались легенды, поводом для которых служили его поразительные изобретения, производившие ошеломляющее действие на современников.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tx2"/>
                </a:solidFill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144000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/>
              <a:t>75-летний Архимед  сконструировал механизмы для обороны </a:t>
            </a:r>
            <a:r>
              <a:rPr lang="ru-RU" sz="3600" b="1" i="1" dirty="0" smtClean="0"/>
              <a:t>родного города </a:t>
            </a:r>
            <a:r>
              <a:rPr lang="ru-RU" sz="3600" b="1" i="1" dirty="0"/>
              <a:t>г. Сиракузы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18"/>
            <a:ext cx="578644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143380"/>
            <a:ext cx="414337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214422"/>
            <a:ext cx="550069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29058" y="4000504"/>
            <a:ext cx="25003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Катапульты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643702" y="1071546"/>
            <a:ext cx="250029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Баллисты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642918"/>
            <a:ext cx="4143372" cy="3416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/>
              <a:t>Архимед прославился и другими механическими </a:t>
            </a:r>
            <a:r>
              <a:rPr lang="ru-RU" sz="3600" b="1" dirty="0" smtClean="0"/>
              <a:t>конструкциями</a:t>
            </a:r>
            <a:endParaRPr lang="ru-RU" sz="3600" b="1" dirty="0"/>
          </a:p>
          <a:p>
            <a:pPr algn="ctr">
              <a:spcBef>
                <a:spcPct val="50000"/>
              </a:spcBef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50112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3">
                    <a:lumMod val="75000"/>
                  </a:schemeClr>
                </a:solidFill>
              </a:rPr>
              <a:t>Рычаг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/>
              <a:t>-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/>
              <a:t>твердое тело, имеющее неподвижную ось вращения, на которое действуют силы, стремящиеся повернуть его вокруг этой оси. </a:t>
            </a:r>
            <a:endParaRPr lang="ru-RU" sz="4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рычаг"/>
          <p:cNvPicPr>
            <a:picLocks noChangeAspect="1" noChangeArrowheads="1"/>
          </p:cNvPicPr>
          <p:nvPr/>
        </p:nvPicPr>
        <p:blipFill>
          <a:blip r:embed="rId2"/>
          <a:srcRect l="5515" t="48224" r="49684" b="36623"/>
          <a:stretch>
            <a:fillRect/>
          </a:stretch>
        </p:blipFill>
        <p:spPr bwMode="auto">
          <a:xfrm>
            <a:off x="500034" y="1428736"/>
            <a:ext cx="7889902" cy="309562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457200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Точка опоры расположена между точками приложения сил (качели, ножницы)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8572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Виды рычагов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Рычаги первого рода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643050"/>
            <a:ext cx="920114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4563"/>
            <a:ext cx="9144000" cy="541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2" descr="f_ka01?path=unit_support%2Fteacher_support%2Fteacher_web_site%2Flatyncev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68412"/>
            <a:ext cx="9144000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101</TotalTime>
  <Words>240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Официальная</vt:lpstr>
      <vt:lpstr>Формула</vt:lpstr>
      <vt:lpstr>Слайд 1</vt:lpstr>
      <vt:lpstr>Слайд 2</vt:lpstr>
      <vt:lpstr>Как древние люди построили пирамиды в Египте?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рычаг</dc:title>
  <dc:creator>Admin</dc:creator>
  <cp:lastModifiedBy>Admin</cp:lastModifiedBy>
  <cp:revision>12</cp:revision>
  <dcterms:created xsi:type="dcterms:W3CDTF">2011-10-29T14:00:40Z</dcterms:created>
  <dcterms:modified xsi:type="dcterms:W3CDTF">2011-11-07T17:14:47Z</dcterms:modified>
</cp:coreProperties>
</file>